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7" r:id="rId5"/>
    <p:sldId id="266" r:id="rId6"/>
    <p:sldId id="259" r:id="rId7"/>
    <p:sldId id="260" r:id="rId8"/>
    <p:sldId id="300" r:id="rId9"/>
    <p:sldId id="261" r:id="rId10"/>
    <p:sldId id="301" r:id="rId11"/>
    <p:sldId id="263" r:id="rId12"/>
    <p:sldId id="264" r:id="rId13"/>
    <p:sldId id="268" r:id="rId14"/>
    <p:sldId id="262" r:id="rId15"/>
    <p:sldId id="265" r:id="rId16"/>
    <p:sldId id="269" r:id="rId17"/>
    <p:sldId id="273" r:id="rId18"/>
    <p:sldId id="274" r:id="rId19"/>
    <p:sldId id="275" r:id="rId20"/>
    <p:sldId id="276" r:id="rId21"/>
    <p:sldId id="277" r:id="rId22"/>
    <p:sldId id="271" r:id="rId23"/>
    <p:sldId id="278" r:id="rId24"/>
    <p:sldId id="302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3" r:id="rId33"/>
    <p:sldId id="286" r:id="rId34"/>
    <p:sldId id="287" r:id="rId35"/>
    <p:sldId id="304" r:id="rId36"/>
    <p:sldId id="290" r:id="rId37"/>
    <p:sldId id="291" r:id="rId38"/>
    <p:sldId id="289" r:id="rId39"/>
    <p:sldId id="288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534"/>
  </p:normalViewPr>
  <p:slideViewPr>
    <p:cSldViewPr snapToGrid="0" snapToObjects="1">
      <p:cViewPr>
        <p:scale>
          <a:sx n="87" d="100"/>
          <a:sy n="87" d="100"/>
        </p:scale>
        <p:origin x="1000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97D31-C5DD-D44E-AFC7-7D7D932E602E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399DE-31F5-564B-8CEF-A3AE131F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5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code is directly read by the computer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 code is human readable and maps text commands to binary ones. Still machine-dependent.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Compiler translates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add_nums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more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add_nums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and assembly: same operation = different code</a:t>
            </a:r>
          </a:p>
          <a:p>
            <a:r>
              <a:rPr lang="en-US" dirty="0" smtClean="0"/>
              <a:t>C++: same operation, same code</a:t>
            </a:r>
          </a:p>
          <a:p>
            <a:r>
              <a:rPr lang="en-US" dirty="0" smtClean="0"/>
              <a:t>High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6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78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</a:t>
            </a:r>
            <a:r>
              <a:rPr lang="en-US" dirty="0" smtClean="0"/>
              <a:t> = 2e10</a:t>
            </a:r>
          </a:p>
          <a:p>
            <a:r>
              <a:rPr lang="en-US" dirty="0" err="1" smtClean="0"/>
              <a:t>fr</a:t>
            </a:r>
            <a:r>
              <a:rPr lang="en-US" dirty="0" smtClean="0"/>
              <a:t> = 2.000004e10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399DE-31F5-564B-8CEF-A3AE131F20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3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4C54CBE-4D83-374A-9B7D-03C330FE611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5D50-C73A-EF47-AB62-F5B153F2E8D8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65EB9-F8AC-9449-926C-54EA24B41578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A632-253F-1546-BD21-419570ADF6C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F267-3206-2541-9AC3-7357CD856EED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5C02-5471-8846-9275-60A470C9CF89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B983-BFE0-0746-AC30-34DE76A49FF3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52D3-4CAC-F141-BD88-F0A98BCDE63D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AB71-34DD-324D-B9E4-12909094268A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69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3869-4AEA-E64C-B14C-C912B63B77F1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6A01-6436-C440-AED4-536F4D94DE33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CF6C-7E6E-6E42-8257-447461747467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D81A-C05D-DB43-A453-78536EB3833E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FA55-8DE2-4B4E-8E16-002CDDDE0FB4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625-8CA8-9E43-9845-CB2ABE81C43A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AF9-9B7F-B641-AD1B-A05ADB91C65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F2F8-81CD-9946-8A26-1CA0464DDFE3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9D9A23-BCB4-5741-B132-E45EC5B0F592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plusplus.com/reference/cmath/" TargetMode="Externa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ingw.org/wiki/Getting_Starte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clipse.org/downloads/packages/release/2020-06/r/eclipse-ide-cc-developers" TargetMode="External"/><Relationship Id="rId3" Type="http://schemas.openxmlformats.org/officeDocument/2006/relationships/hyperlink" Target="https://www.oracle.com/java/technologies/javase-jdk14-downloads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CPSC 2320 L0</a:t>
            </a:r>
          </a:p>
          <a:p>
            <a:r>
              <a:rPr lang="en-US" dirty="0" smtClean="0"/>
              <a:t>2020-09-03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iostream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We want to use the functions and variables declared in the “</a:t>
            </a:r>
            <a:r>
              <a:rPr lang="en-US" dirty="0" err="1" smtClean="0"/>
              <a:t>iostream</a:t>
            </a:r>
            <a:r>
              <a:rPr lang="en-US" dirty="0" smtClean="0"/>
              <a:t>” library (allows us to print to the console)</a:t>
            </a:r>
          </a:p>
        </p:txBody>
      </p:sp>
    </p:spTree>
    <p:extLst>
      <p:ext uri="{BB962C8B-B14F-4D97-AF65-F5344CB8AC3E}">
        <p14:creationId xmlns:p14="http://schemas.microsoft.com/office/powerpoint/2010/main" val="9768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 main()</a:t>
            </a:r>
          </a:p>
          <a:p>
            <a:pPr lvl="1"/>
            <a:r>
              <a:rPr lang="en-US" dirty="0" smtClean="0"/>
              <a:t>Declares a function in C++</a:t>
            </a:r>
          </a:p>
          <a:p>
            <a:pPr lvl="1"/>
            <a:r>
              <a:rPr lang="en-US" b="1" dirty="0" smtClean="0"/>
              <a:t>Only code inside of main will be executed</a:t>
            </a:r>
          </a:p>
        </p:txBody>
      </p:sp>
    </p:spTree>
    <p:extLst>
      <p:ext uri="{BB962C8B-B14F-4D97-AF65-F5344CB8AC3E}">
        <p14:creationId xmlns:p14="http://schemas.microsoft.com/office/powerpoint/2010/main" val="10253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634866"/>
            <a:ext cx="10131425" cy="3649133"/>
          </a:xfrm>
        </p:spPr>
        <p:txBody>
          <a:bodyPr/>
          <a:lstStyle/>
          <a:p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cout</a:t>
            </a:r>
            <a:r>
              <a:rPr lang="en-US" dirty="0" smtClean="0"/>
              <a:t> </a:t>
            </a:r>
            <a:r>
              <a:rPr lang="en-US" dirty="0" smtClean="0"/>
              <a:t>&lt;&lt; “Hello, world!” &lt;&lt;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cout</a:t>
            </a:r>
            <a:r>
              <a:rPr lang="en-US" dirty="0"/>
              <a:t> </a:t>
            </a:r>
            <a:r>
              <a:rPr lang="en-US" dirty="0" smtClean="0"/>
              <a:t>(stands for C-out, or C-output): prints to the console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std</a:t>
            </a:r>
            <a:r>
              <a:rPr lang="en-US" dirty="0" smtClean="0"/>
              <a:t>:: prefix tells the program where the </a:t>
            </a:r>
            <a:r>
              <a:rPr lang="en-US" dirty="0" err="1" smtClean="0"/>
              <a:t>cout</a:t>
            </a:r>
            <a:r>
              <a:rPr lang="en-US" dirty="0" smtClean="0"/>
              <a:t> statement lives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 is a “namespace”, (an identifier used to look for prewritten functions/classes”</a:t>
            </a:r>
          </a:p>
          <a:p>
            <a:pPr lvl="1"/>
            <a:r>
              <a:rPr lang="en-US" dirty="0" err="1" smtClean="0"/>
              <a:t>cout</a:t>
            </a:r>
            <a:r>
              <a:rPr lang="en-US" dirty="0" smtClean="0"/>
              <a:t>  &lt;&lt; “text”: passes “text” to the </a:t>
            </a:r>
            <a:r>
              <a:rPr lang="en-US" dirty="0" err="1" smtClean="0"/>
              <a:t>cout</a:t>
            </a:r>
            <a:r>
              <a:rPr lang="en-US" dirty="0" smtClean="0"/>
              <a:t> stream</a:t>
            </a:r>
          </a:p>
        </p:txBody>
      </p:sp>
    </p:spTree>
    <p:extLst>
      <p:ext uri="{BB962C8B-B14F-4D97-AF65-F5344CB8AC3E}">
        <p14:creationId xmlns:p14="http://schemas.microsoft.com/office/powerpoint/2010/main" val="6871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0;</a:t>
            </a:r>
          </a:p>
          <a:p>
            <a:pPr lvl="1"/>
            <a:r>
              <a:rPr lang="en-US" dirty="0" smtClean="0"/>
              <a:t>The function is of type </a:t>
            </a:r>
            <a:r>
              <a:rPr lang="en-US" i="1" dirty="0" err="1" smtClean="0"/>
              <a:t>int</a:t>
            </a:r>
            <a:r>
              <a:rPr lang="en-US" dirty="0" smtClean="0"/>
              <a:t> so it must return an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 smtClean="0"/>
              <a:t>return 0</a:t>
            </a:r>
            <a:r>
              <a:rPr lang="en-US" dirty="0" smtClean="0">
                <a:sym typeface="Wingdings"/>
              </a:rPr>
              <a:t>program exited cleanly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826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//this is a comment</a:t>
            </a:r>
          </a:p>
          <a:p>
            <a:r>
              <a:rPr lang="en-US" dirty="0" smtClean="0"/>
              <a:t>/*this is a multi line </a:t>
            </a:r>
          </a:p>
          <a:p>
            <a:r>
              <a:rPr lang="en-US" dirty="0" smtClean="0"/>
              <a:t>Comment*/</a:t>
            </a:r>
          </a:p>
        </p:txBody>
      </p:sp>
    </p:spTree>
    <p:extLst>
      <p:ext uri="{BB962C8B-B14F-4D97-AF65-F5344CB8AC3E}">
        <p14:creationId xmlns:p14="http://schemas.microsoft.com/office/powerpoint/2010/main" val="115010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3" y="861122"/>
            <a:ext cx="6372486" cy="2187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Notice!</a:t>
            </a:r>
          </a:p>
          <a:p>
            <a:pPr lvl="1"/>
            <a:r>
              <a:rPr lang="en-US" dirty="0" smtClean="0"/>
              <a:t>Function code is in between {}</a:t>
            </a:r>
          </a:p>
          <a:p>
            <a:pPr lvl="1"/>
            <a:r>
              <a:rPr lang="en-US" dirty="0" smtClean="0"/>
              <a:t>Every statement terminated by ;</a:t>
            </a:r>
          </a:p>
        </p:txBody>
      </p:sp>
    </p:spTree>
    <p:extLst>
      <p:ext uri="{BB962C8B-B14F-4D97-AF65-F5344CB8AC3E}">
        <p14:creationId xmlns:p14="http://schemas.microsoft.com/office/powerpoint/2010/main" val="12689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Main()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735" y="1610596"/>
            <a:ext cx="3844187" cy="36496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2" y="2142067"/>
            <a:ext cx="630493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Main is the entry point to the entire program</a:t>
            </a:r>
          </a:p>
          <a:p>
            <a:r>
              <a:rPr lang="en-US" dirty="0" smtClean="0"/>
              <a:t>Every program must have exactly one function called main of type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Main can (and often does) call other functions, either from the same file or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9051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94" y="1737783"/>
            <a:ext cx="7962825" cy="432170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2" y="2142067"/>
            <a:ext cx="2942301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commonly used</a:t>
            </a:r>
          </a:p>
          <a:p>
            <a:r>
              <a:rPr lang="en-US" dirty="0" smtClean="0"/>
              <a:t>Just be consistent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949677" y="2315498"/>
            <a:ext cx="1504336" cy="8701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97161" y="3480619"/>
            <a:ext cx="1356852" cy="147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20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and using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double pi;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numStudents</a:t>
            </a:r>
            <a:r>
              <a:rPr lang="en-US" dirty="0" smtClean="0"/>
              <a:t> = 15;</a:t>
            </a:r>
          </a:p>
          <a:p>
            <a:pPr lvl="1"/>
            <a:r>
              <a:rPr lang="en-US" dirty="0" smtClean="0"/>
              <a:t>double </a:t>
            </a:r>
            <a:r>
              <a:rPr lang="en-US" dirty="0" err="1" smtClean="0"/>
              <a:t>euler</a:t>
            </a:r>
            <a:r>
              <a:rPr lang="en-US" dirty="0" smtClean="0"/>
              <a:t>{2.71828};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and using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599469" cy="3649133"/>
          </a:xfrm>
        </p:spPr>
        <p:txBody>
          <a:bodyPr/>
          <a:lstStyle/>
          <a:p>
            <a:r>
              <a:rPr lang="en-US" dirty="0" smtClean="0"/>
              <a:t>Why do we need to declare variables?</a:t>
            </a:r>
          </a:p>
          <a:p>
            <a:pPr lvl="1"/>
            <a:r>
              <a:rPr lang="en-US" dirty="0" smtClean="0"/>
              <a:t>How C++ interacts with the computer’s memory</a:t>
            </a:r>
          </a:p>
          <a:p>
            <a:pPr lvl="1"/>
            <a:r>
              <a:rPr lang="en-US" dirty="0" smtClean="0"/>
              <a:t>&lt;datatype&gt; &lt;variable name&gt;; //optional, initialize with an =;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 number = 3;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948" y="5184556"/>
            <a:ext cx="22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much </a:t>
            </a:r>
          </a:p>
          <a:p>
            <a:r>
              <a:rPr lang="en-US" dirty="0"/>
              <a:t>m</a:t>
            </a:r>
            <a:r>
              <a:rPr lang="en-US" dirty="0" smtClean="0"/>
              <a:t>emory do we need?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97242" y="5244889"/>
            <a:ext cx="2364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refer to the</a:t>
            </a:r>
          </a:p>
          <a:p>
            <a:r>
              <a:rPr lang="en-US" dirty="0"/>
              <a:t>m</a:t>
            </a:r>
            <a:r>
              <a:rPr lang="en-US" dirty="0" smtClean="0"/>
              <a:t>emory address?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49564" y="5244889"/>
            <a:ext cx="2266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value should we</a:t>
            </a:r>
          </a:p>
          <a:p>
            <a:r>
              <a:rPr lang="en-US" dirty="0" smtClean="0"/>
              <a:t>store there?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61275" y="5043948"/>
            <a:ext cx="705413" cy="200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H="1" flipV="1">
            <a:off x="2573596" y="5184557"/>
            <a:ext cx="423646" cy="3834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495026" y="5043948"/>
            <a:ext cx="2152930" cy="2009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71" y="2120114"/>
            <a:ext cx="56388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C++ work?</a:t>
            </a:r>
          </a:p>
          <a:p>
            <a:r>
              <a:rPr lang="en-US" dirty="0" smtClean="0"/>
              <a:t>Basic syntax</a:t>
            </a:r>
          </a:p>
          <a:p>
            <a:r>
              <a:rPr lang="en-US" dirty="0" smtClean="0"/>
              <a:t>Data types and variable declaration</a:t>
            </a:r>
          </a:p>
          <a:p>
            <a:r>
              <a:rPr lang="en-US" dirty="0" smtClean="0"/>
              <a:t>Arithmetic</a:t>
            </a:r>
          </a:p>
          <a:p>
            <a:r>
              <a:rPr lang="en-US" dirty="0" smtClean="0"/>
              <a:t>Installing a C++ compiler and 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and using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6" y="2303616"/>
            <a:ext cx="6578600" cy="287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2" y="2595716"/>
            <a:ext cx="33700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num1 = 45;</a:t>
            </a:r>
          </a:p>
          <a:p>
            <a:r>
              <a:rPr lang="en-US" i="1" dirty="0" smtClean="0"/>
              <a:t>“reserve a block of memory big enough for an </a:t>
            </a:r>
            <a:r>
              <a:rPr lang="en-US" i="1" dirty="0" err="1" smtClean="0"/>
              <a:t>int</a:t>
            </a:r>
            <a:r>
              <a:rPr lang="en-US" i="1" dirty="0" smtClean="0"/>
              <a:t> type (4 bytes), associated the memory address with the name `num1’, and store the </a:t>
            </a:r>
            <a:r>
              <a:rPr lang="en-US" i="1" dirty="0" err="1" smtClean="0"/>
              <a:t>interger</a:t>
            </a:r>
            <a:r>
              <a:rPr lang="en-US" i="1" dirty="0" smtClean="0"/>
              <a:t> 45 there”</a:t>
            </a:r>
            <a:endParaRPr lang="en-US" i="1" dirty="0"/>
          </a:p>
          <a:p>
            <a:endParaRPr lang="en-US" dirty="0"/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num2 = 12;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total = num1+num2;</a:t>
            </a:r>
          </a:p>
          <a:p>
            <a:r>
              <a:rPr lang="en-US" i="1" dirty="0" smtClean="0"/>
              <a:t>“reserve block of memory and call it `total’. Store inside the sum of the contents of the memory associated with `num1’ and `num2’”</a:t>
            </a:r>
            <a:endParaRPr lang="en-US" i="1" dirty="0"/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16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memory address of a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60" y="2279121"/>
            <a:ext cx="88265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3803" y="5934670"/>
            <a:ext cx="3875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The value stored in </a:t>
            </a:r>
            <a:r>
              <a:rPr lang="en-US" dirty="0" err="1"/>
              <a:t>num</a:t>
            </a:r>
            <a:r>
              <a:rPr lang="en-US" dirty="0"/>
              <a:t> is 22</a:t>
            </a:r>
          </a:p>
          <a:p>
            <a:r>
              <a:rPr lang="en-US" dirty="0"/>
              <a:t>The address of </a:t>
            </a:r>
            <a:r>
              <a:rPr lang="en-US" dirty="0" err="1"/>
              <a:t>num</a:t>
            </a:r>
            <a:r>
              <a:rPr lang="en-US" dirty="0"/>
              <a:t> = </a:t>
            </a:r>
            <a:r>
              <a:rPr lang="en-US" dirty="0" smtClean="0"/>
              <a:t>0x7ffee636b518”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0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Example: Area of a 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43" y="1841500"/>
            <a:ext cx="8953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Example: Area of a 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2263875" cy="3649133"/>
          </a:xfrm>
        </p:spPr>
        <p:txBody>
          <a:bodyPr/>
          <a:lstStyle/>
          <a:p>
            <a:r>
              <a:rPr lang="en-US" dirty="0" smtClean="0"/>
              <a:t>Can collect user input with </a:t>
            </a:r>
            <a:r>
              <a:rPr lang="en-US" dirty="0" err="1" smtClean="0"/>
              <a:t>cin</a:t>
            </a:r>
            <a:r>
              <a:rPr lang="en-US" dirty="0" smtClean="0"/>
              <a:t> (C-in, C-input)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7" y="1721191"/>
            <a:ext cx="9004300" cy="49403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15434" y="4866968"/>
            <a:ext cx="2071789" cy="36870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3.14;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myvar2 = 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 //Explicit casting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myvar2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 //Implicit casting</a:t>
            </a:r>
          </a:p>
          <a:p>
            <a:r>
              <a:rPr lang="en-US" dirty="0" smtClean="0"/>
              <a:t>Implicit casting can lead to unexpected results!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3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Radar speed trap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Outgoing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Returning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Car speed: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0" smtClean="0">
                        <a:latin typeface="Cambria Math" charset="0"/>
                      </a:rPr>
                      <m:t>=6.685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sup>
                    </m:sSup>
                    <m:d>
                      <m:dPr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Write a program that calculates the velocity and prints it</a:t>
                </a:r>
              </a:p>
              <a:p>
                <a:pPr lvl="1"/>
                <a:r>
                  <a:rPr lang="en-US" dirty="0" smtClean="0"/>
                  <a:t>User inputs the frequencies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424639"/>
                  </p:ext>
                </p:extLst>
              </p:nvPr>
            </p:nvGraphicFramePr>
            <p:xfrm>
              <a:off x="331838" y="3041121"/>
              <a:ext cx="11422627" cy="23957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19052"/>
                    <a:gridCol w="1145292"/>
                    <a:gridCol w="655828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Data</a:t>
                          </a:r>
                          <a:r>
                            <a:rPr lang="en-US" baseline="0" dirty="0" smtClean="0"/>
                            <a:t> type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int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﻿-2,147,483,648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baseline="0" dirty="0" smtClean="0">
                              <a:sym typeface="Wingdings"/>
                            </a:rPr>
                            <a:t> to </a:t>
                          </a:r>
                          <a:r>
                            <a:rPr lang="en-US" dirty="0" smtClean="0"/>
                            <a:t>2,147,483,648</a:t>
                          </a:r>
                          <a:r>
                            <a:rPr lang="en-US" baseline="0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unsigned </a:t>
                          </a:r>
                          <a:r>
                            <a:rPr lang="en-US" dirty="0" err="1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int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 to ﻿4,294,967,295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float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﻿1.40129846432481707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−45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/>
                            <a:t> to ﻿﻿3.40282346638528860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38</m:t>
                                  </m:r>
                                </m:sup>
                              </m:sSup>
                            </m:oMath>
                          </a14:m>
                          <a:endParaRPr lang="en-US" dirty="0" smtClean="0"/>
                        </a:p>
                        <a:p>
                          <a:r>
                            <a:rPr lang="en-US" dirty="0" smtClean="0"/>
                            <a:t>(7 digit precision)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double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﻿4.94065645841246544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−324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 smtClean="0"/>
                            <a:t> to ﻿1.79769313486231570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308</m:t>
                                  </m:r>
                                </m:sup>
                              </m:sSup>
                            </m:oMath>
                          </a14:m>
                          <a:endParaRPr lang="en-US" dirty="0" smtClean="0"/>
                        </a:p>
                        <a:p>
                          <a:r>
                            <a:rPr lang="en-US" dirty="0" smtClean="0"/>
                            <a:t>(15 digit precision)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424639"/>
                  </p:ext>
                </p:extLst>
              </p:nvPr>
            </p:nvGraphicFramePr>
            <p:xfrm>
              <a:off x="331838" y="3041121"/>
              <a:ext cx="11422627" cy="23957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19052"/>
                    <a:gridCol w="1145292"/>
                    <a:gridCol w="655828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Data</a:t>
                          </a:r>
                          <a:r>
                            <a:rPr lang="en-US" baseline="0" dirty="0" smtClean="0"/>
                            <a:t> type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int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﻿-2,147,483,648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baseline="0" dirty="0" smtClean="0">
                              <a:sym typeface="Wingdings"/>
                            </a:rPr>
                            <a:t> to </a:t>
                          </a:r>
                          <a:r>
                            <a:rPr lang="en-US" dirty="0" smtClean="0"/>
                            <a:t>2,147,483,648</a:t>
                          </a:r>
                          <a:r>
                            <a:rPr lang="en-US" baseline="0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unsigned </a:t>
                          </a:r>
                          <a:r>
                            <a:rPr lang="en-US" dirty="0" err="1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int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 to ﻿4,294,967,295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43128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float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4188" t="-177358" r="-371" b="-114151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ourier" charset="0"/>
                              <a:ea typeface="Courier" charset="0"/>
                              <a:cs typeface="Courier" charset="0"/>
                            </a:rPr>
                            <a:t>double</a:t>
                          </a:r>
                          <a:endParaRPr lang="en-US" dirty="0">
                            <a:latin typeface="Courier" charset="0"/>
                            <a:ea typeface="Courier" charset="0"/>
                            <a:cs typeface="Courier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 bytes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4188" t="-280000" r="-371" b="-1523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041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Math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addition +</a:t>
            </a:r>
          </a:p>
          <a:p>
            <a:pPr fontAlgn="base"/>
            <a:r>
              <a:rPr lang="en-US" dirty="0"/>
              <a:t>subtraction - </a:t>
            </a:r>
          </a:p>
          <a:p>
            <a:pPr fontAlgn="base"/>
            <a:r>
              <a:rPr lang="en-US" dirty="0"/>
              <a:t>multiplication *</a:t>
            </a:r>
          </a:p>
          <a:p>
            <a:pPr fontAlgn="base"/>
            <a:r>
              <a:rPr lang="en-US" dirty="0"/>
              <a:t>division /</a:t>
            </a:r>
          </a:p>
          <a:p>
            <a:pPr lvl="1" fontAlgn="base"/>
            <a:r>
              <a:rPr lang="en-US" b="1" dirty="0"/>
              <a:t>Danger: unintentional integer division! </a:t>
            </a:r>
            <a:r>
              <a:rPr lang="en-US" dirty="0"/>
              <a:t> 1 / 2 = 0</a:t>
            </a:r>
            <a:endParaRPr lang="en-US" b="1" dirty="0"/>
          </a:p>
          <a:p>
            <a:pPr fontAlgn="base"/>
            <a:r>
              <a:rPr lang="en-US" dirty="0"/>
              <a:t>modulus  %</a:t>
            </a:r>
          </a:p>
          <a:p>
            <a:pPr lvl="1" fontAlgn="base"/>
            <a:r>
              <a:rPr lang="en-US" dirty="0"/>
              <a:t>Gives the remainder:</a:t>
            </a:r>
          </a:p>
          <a:p>
            <a:pPr lvl="2" fontAlgn="base"/>
            <a:r>
              <a:rPr lang="en-US" dirty="0"/>
              <a:t>8 % 2 = 0</a:t>
            </a:r>
          </a:p>
          <a:p>
            <a:pPr lvl="2" fontAlgn="base"/>
            <a:r>
              <a:rPr lang="en-US" dirty="0"/>
              <a:t>10 % 3 = 1</a:t>
            </a:r>
          </a:p>
          <a:p>
            <a:pPr lvl="2" fontAlgn="base"/>
            <a:r>
              <a:rPr lang="en-US" dirty="0"/>
              <a:t>7 % 10 =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Math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Special (not allowed in Python) operators:</a:t>
            </a:r>
            <a:endParaRPr lang="en-US" sz="3200" dirty="0"/>
          </a:p>
          <a:p>
            <a:pPr fontAlgn="base"/>
            <a:r>
              <a:rPr lang="en-US" dirty="0"/>
              <a:t>increment ++ </a:t>
            </a:r>
          </a:p>
          <a:p>
            <a:pPr lvl="1" fontAlgn="base"/>
            <a:r>
              <a:rPr lang="en-US" dirty="0"/>
              <a:t>x++ is equivalent to x = x + 1</a:t>
            </a:r>
          </a:p>
          <a:p>
            <a:pPr fontAlgn="base"/>
            <a:r>
              <a:rPr lang="en-US" dirty="0"/>
              <a:t>decrement -- </a:t>
            </a:r>
          </a:p>
          <a:p>
            <a:pPr lvl="1" fontAlgn="base"/>
            <a:r>
              <a:rPr lang="en-US" dirty="0"/>
              <a:t>x-- is equivalent to x = x - 1</a:t>
            </a:r>
          </a:p>
          <a:p>
            <a:r>
              <a:rPr lang="en-US" dirty="0"/>
              <a:t>Assignment operators:</a:t>
            </a:r>
            <a:endParaRPr lang="en-US" sz="3200" dirty="0"/>
          </a:p>
          <a:p>
            <a:pPr fontAlgn="base"/>
            <a:r>
              <a:rPr lang="en-US" dirty="0"/>
              <a:t>+=, -=, *=, /=, %=</a:t>
            </a:r>
          </a:p>
          <a:p>
            <a:pPr lvl="1" fontAlgn="base"/>
            <a:r>
              <a:rPr lang="en-US" dirty="0"/>
              <a:t>x += 5 is equivalent to x = x + 5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Math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”=“ is also an operator</a:t>
            </a:r>
          </a:p>
          <a:p>
            <a:r>
              <a:rPr lang="en-US" dirty="0" smtClean="0"/>
              <a:t>variable = &lt;something&gt;</a:t>
            </a:r>
          </a:p>
          <a:p>
            <a:pPr lvl="1"/>
            <a:r>
              <a:rPr lang="en-US" dirty="0" smtClean="0"/>
              <a:t>returns the value stored in “variable” after the statement finishes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3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c++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448808" cy="364913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Computers fundamentally can only read </a:t>
            </a:r>
            <a:r>
              <a:rPr lang="en-US" b="1" dirty="0" smtClean="0"/>
              <a:t>machine language</a:t>
            </a:r>
            <a:endParaRPr lang="en-US" dirty="0"/>
          </a:p>
          <a:p>
            <a:pPr lvl="1"/>
            <a:r>
              <a:rPr lang="en-US" dirty="0" smtClean="0"/>
              <a:t>Sequences of binary numbers providing instructions</a:t>
            </a:r>
          </a:p>
          <a:p>
            <a:r>
              <a:rPr lang="en-US" dirty="0" smtClean="0"/>
              <a:t>A C++ </a:t>
            </a:r>
            <a:r>
              <a:rPr lang="en-US" i="1" dirty="0" smtClean="0"/>
              <a:t>compiler</a:t>
            </a:r>
            <a:r>
              <a:rPr lang="en-US" dirty="0" smtClean="0"/>
              <a:t> translates C++ source code into machine-readable executables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10" y="2065867"/>
            <a:ext cx="7815680" cy="29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Math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cmath</a:t>
            </a:r>
            <a:r>
              <a:rPr lang="en-US" dirty="0" smtClean="0"/>
              <a:t>&gt;</a:t>
            </a:r>
          </a:p>
          <a:p>
            <a:r>
              <a:rPr lang="en-US" dirty="0"/>
              <a:t>See </a:t>
            </a:r>
            <a:r>
              <a:rPr lang="en-US" u="sng" dirty="0">
                <a:hlinkClick r:id="rId2"/>
              </a:rPr>
              <a:t>http://www.cplusplus.com/reference/cmath/</a:t>
            </a:r>
            <a:r>
              <a:rPr lang="en-US" dirty="0"/>
              <a:t> for more functions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42" y="1337733"/>
            <a:ext cx="6235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Cmath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91" y="1820140"/>
            <a:ext cx="7798443" cy="47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Tired of Writing </a:t>
            </a:r>
            <a:r>
              <a:rPr lang="en-US" dirty="0" err="1" smtClean="0"/>
              <a:t>std</a:t>
            </a:r>
            <a:r>
              <a:rPr lang="en-US" dirty="0" smtClean="0"/>
              <a:t>:: all the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48" y="1746087"/>
            <a:ext cx="7262352" cy="47257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900947" cy="364913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u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sing namespace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std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Be careful if using multiple namespaces</a:t>
            </a: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Can lead to name confusion!</a:t>
            </a:r>
          </a:p>
        </p:txBody>
      </p:sp>
    </p:spTree>
    <p:extLst>
      <p:ext uri="{BB962C8B-B14F-4D97-AF65-F5344CB8AC3E}">
        <p14:creationId xmlns:p14="http://schemas.microsoft.com/office/powerpoint/2010/main" val="101469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with </a:t>
            </a:r>
            <a:r>
              <a:rPr lang="en-US" dirty="0" err="1"/>
              <a:t>cout</a:t>
            </a:r>
            <a:r>
              <a:rPr lang="en-US" dirty="0"/>
              <a:t>:  #include &lt;</a:t>
            </a:r>
            <a:r>
              <a:rPr lang="en-US" dirty="0" err="1"/>
              <a:t>iomanip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191068"/>
          </a:xfrm>
        </p:spPr>
        <p:txBody>
          <a:bodyPr/>
          <a:lstStyle/>
          <a:p>
            <a:r>
              <a:rPr lang="en-US" dirty="0"/>
              <a:t>To control the formatting of output, use &lt;</a:t>
            </a:r>
            <a:r>
              <a:rPr lang="en-US" dirty="0" err="1"/>
              <a:t>iomanip</a:t>
            </a:r>
            <a:r>
              <a:rPr lang="en-US" dirty="0"/>
              <a:t>&gt; functions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19542" y="3570744"/>
            <a:ext cx="81115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#include 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iomanip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setprecision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(1) &lt;&lt; 3.14159 &lt;&lt;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// prints 3.1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with </a:t>
            </a:r>
            <a:r>
              <a:rPr lang="en-US" dirty="0" err="1"/>
              <a:t>cout</a:t>
            </a:r>
            <a:r>
              <a:rPr lang="en-US" dirty="0"/>
              <a:t>:  #include &lt;</a:t>
            </a:r>
            <a:r>
              <a:rPr lang="en-US" dirty="0" err="1"/>
              <a:t>iomanip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55292"/>
              </p:ext>
            </p:extLst>
          </p:nvPr>
        </p:nvGraphicFramePr>
        <p:xfrm>
          <a:off x="925513" y="2744787"/>
          <a:ext cx="9652000" cy="3314700"/>
        </p:xfrm>
        <a:graphic>
          <a:graphicData uri="http://schemas.openxmlformats.org/drawingml/2006/table">
            <a:tbl>
              <a:tblPr/>
              <a:tblGrid>
                <a:gridCol w="3098800"/>
                <a:gridCol w="6553200"/>
              </a:tblGrid>
              <a:tr h="3175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Manipulator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Meaning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endl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insert a newline and flush stream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fixed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used fixed decimal point in float output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left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left-align output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right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right-align output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setfill(f)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set fill character to character </a:t>
                      </a:r>
                      <a:r>
                        <a:rPr lang="en-US" sz="2000" b="0" i="1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err="1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setprecision</a:t>
                      </a:r>
                      <a:r>
                        <a:rPr lang="en-US" sz="2000" b="0" i="0" u="none" strike="noStrike" dirty="0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(n)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set float precision to integer </a:t>
                      </a:r>
                      <a:r>
                        <a:rPr lang="en-US" sz="2000" b="0" i="1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setw(n)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set field width to integer </a:t>
                      </a:r>
                      <a:r>
                        <a:rPr lang="en-US" sz="2000" b="0" i="1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EB38"/>
                          </a:solidFill>
                          <a:effectLst/>
                          <a:latin typeface="Consolas" charset="0"/>
                        </a:rPr>
                        <a:t>showpoint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always show decimal point in float output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13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25513" y="23098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 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Radioactive decay</a:t>
                </a:r>
              </a:p>
              <a:p>
                <a:r>
                  <a:rPr lang="en-US" dirty="0" smtClean="0"/>
                  <a:t>Start with 4 kg of carbon</a:t>
                </a:r>
              </a:p>
              <a:p>
                <a:r>
                  <a:rPr lang="en-US" dirty="0" smtClean="0"/>
                  <a:t>How much carbon is left 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 years?</a:t>
                </a:r>
              </a:p>
              <a:p>
                <a:r>
                  <a:rPr lang="en-US" dirty="0" smtClean="0"/>
                  <a:t>Half life of carbon ~ 5700 years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install some software!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065711" cy="3649133"/>
          </a:xfrm>
        </p:spPr>
        <p:txBody>
          <a:bodyPr/>
          <a:lstStyle/>
          <a:p>
            <a:r>
              <a:rPr lang="en-US" dirty="0" smtClean="0"/>
              <a:t>Do you have a C++ compiler?</a:t>
            </a:r>
          </a:p>
          <a:p>
            <a:r>
              <a:rPr lang="en-US" dirty="0" smtClean="0"/>
              <a:t>Open a command prompt see if any of the following work: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g++,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gcc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clang++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657555"/>
            <a:ext cx="6048973" cy="41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 C++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a Mac</a:t>
            </a:r>
          </a:p>
          <a:p>
            <a:pPr lvl="1"/>
            <a:r>
              <a:rPr lang="en-US" dirty="0" smtClean="0"/>
              <a:t>Open Terminal</a:t>
            </a:r>
          </a:p>
          <a:p>
            <a:pPr lvl="1"/>
            <a:r>
              <a:rPr lang="en-US" dirty="0" smtClean="0"/>
              <a:t>Run: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xcode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-select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–install</a:t>
            </a:r>
          </a:p>
          <a:p>
            <a:r>
              <a:rPr lang="en-US" dirty="0"/>
              <a:t>On </a:t>
            </a:r>
            <a:r>
              <a:rPr lang="en-US" dirty="0" smtClean="0"/>
              <a:t>Windows:</a:t>
            </a:r>
          </a:p>
          <a:p>
            <a:pPr lvl="1"/>
            <a:r>
              <a:rPr lang="en-US" dirty="0"/>
              <a:t>Try </a:t>
            </a:r>
            <a:r>
              <a:rPr lang="en-US" dirty="0" err="1"/>
              <a:t>MinGW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www.mingw.org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Getting_Started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9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C++ IDE (Integrated development environment)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www.eclipse.org/downloads/packages/release/2020-06/r/eclipse-ide-cc-developers</a:t>
            </a:r>
            <a:endParaRPr lang="en-US" dirty="0" smtClean="0"/>
          </a:p>
          <a:p>
            <a:r>
              <a:rPr lang="en-US" dirty="0" smtClean="0"/>
              <a:t>(May need a Java Development Kit)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www.oracle.com</a:t>
            </a:r>
            <a:r>
              <a:rPr lang="en-US" dirty="0">
                <a:hlinkClick r:id="rId3"/>
              </a:rPr>
              <a:t>/java/technologies/javase-jdk14-downloads.html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2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C++ IDE (Integrated development environment)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458496" cy="3649133"/>
          </a:xfrm>
        </p:spPr>
        <p:txBody>
          <a:bodyPr/>
          <a:lstStyle/>
          <a:p>
            <a:r>
              <a:rPr lang="en-US" dirty="0" smtClean="0"/>
              <a:t>To create a program:</a:t>
            </a:r>
          </a:p>
          <a:p>
            <a:pPr lvl="1"/>
            <a:r>
              <a:rPr lang="en-US" dirty="0" smtClean="0"/>
              <a:t>File &gt; New &gt; C/C++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58" y="1578077"/>
            <a:ext cx="7650416" cy="49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c++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448808" cy="3649133"/>
          </a:xfrm>
        </p:spPr>
        <p:txBody>
          <a:bodyPr>
            <a:normAutofit/>
          </a:bodyPr>
          <a:lstStyle/>
          <a:p>
            <a:r>
              <a:rPr lang="en-US" dirty="0" smtClean="0"/>
              <a:t>Because C++ source code is independent of machine type, we call it a </a:t>
            </a:r>
            <a:r>
              <a:rPr lang="en-US" i="1" dirty="0" smtClean="0"/>
              <a:t>high level</a:t>
            </a:r>
            <a:r>
              <a:rPr lang="en-US" dirty="0" smtClean="0"/>
              <a:t> language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10" y="2065867"/>
            <a:ext cx="7815680" cy="29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04" y="442451"/>
            <a:ext cx="4655199" cy="5919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2" y="2142067"/>
            <a:ext cx="3458496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Choose C++ Managed Build and enter project name</a:t>
            </a:r>
          </a:p>
          <a:p>
            <a:r>
              <a:rPr lang="en-US" dirty="0" smtClean="0"/>
              <a:t>Click “Next” under Select 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8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88" y="2840356"/>
            <a:ext cx="6342438" cy="20047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88194" y="5604996"/>
            <a:ext cx="4357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to compiler: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which g++ </a:t>
            </a:r>
            <a:r>
              <a:rPr lang="en-US" dirty="0" smtClean="0"/>
              <a:t>(Mac/Linux)</a:t>
            </a:r>
          </a:p>
          <a:p>
            <a:r>
              <a:rPr lang="en-US" dirty="0" smtClean="0"/>
              <a:t>Probably </a:t>
            </a:r>
            <a:r>
              <a:rPr lang="en-US" dirty="0"/>
              <a:t>C:\</a:t>
            </a:r>
            <a:r>
              <a:rPr lang="en-US" dirty="0" err="1" smtClean="0"/>
              <a:t>MinGW</a:t>
            </a:r>
            <a:r>
              <a:rPr lang="en-US" dirty="0" smtClean="0"/>
              <a:t>\bin for Windows 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574890" y="4616245"/>
            <a:ext cx="412956" cy="9887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0607" y="2865935"/>
            <a:ext cx="30126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Anything (besides </a:t>
            </a:r>
            <a:r>
              <a:rPr lang="en-US" dirty="0" err="1" smtClean="0"/>
              <a:t>filepath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that precedes g++/</a:t>
            </a:r>
            <a:r>
              <a:rPr lang="en-US" dirty="0" err="1" smtClean="0"/>
              <a:t>c++</a:t>
            </a:r>
            <a:r>
              <a:rPr lang="en-US" dirty="0" smtClean="0"/>
              <a:t>/</a:t>
            </a:r>
            <a:r>
              <a:rPr lang="en-US" dirty="0" err="1" smtClean="0"/>
              <a:t>gcc</a:t>
            </a:r>
            <a:endParaRPr lang="en-US" dirty="0" smtClean="0"/>
          </a:p>
          <a:p>
            <a:r>
              <a:rPr lang="en-US" dirty="0" smtClean="0"/>
              <a:t>in the name of the command</a:t>
            </a:r>
          </a:p>
          <a:p>
            <a:endParaRPr lang="en-US" dirty="0"/>
          </a:p>
          <a:p>
            <a:r>
              <a:rPr lang="en-US" dirty="0" smtClean="0"/>
              <a:t>Ex: </a:t>
            </a:r>
            <a:r>
              <a:rPr lang="en-US" dirty="0" err="1" smtClean="0"/>
              <a:t>mingw</a:t>
            </a:r>
            <a:r>
              <a:rPr lang="en-US" dirty="0" smtClean="0"/>
              <a:t>-g++, prefix=</a:t>
            </a:r>
            <a:r>
              <a:rPr lang="en-US" dirty="0" err="1" smtClean="0"/>
              <a:t>mingw</a:t>
            </a:r>
            <a:r>
              <a:rPr lang="en-US" dirty="0" smtClean="0"/>
              <a:t>-</a:t>
            </a:r>
          </a:p>
          <a:p>
            <a:endParaRPr lang="en-US" dirty="0"/>
          </a:p>
          <a:p>
            <a:r>
              <a:rPr lang="en-US" dirty="0" smtClean="0"/>
              <a:t>Usually nothing for Mac/Linux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21626" y="3820324"/>
            <a:ext cx="1902542" cy="264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18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C++ IDE (Integrated development environment)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3929969" cy="36491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add a source file:</a:t>
            </a:r>
          </a:p>
          <a:p>
            <a:r>
              <a:rPr lang="en-US" dirty="0" smtClean="0"/>
              <a:t>Right-click &gt; New &gt; Source File</a:t>
            </a:r>
          </a:p>
          <a:p>
            <a:r>
              <a:rPr lang="en-US" dirty="0" smtClean="0"/>
              <a:t>Enter file name</a:t>
            </a:r>
          </a:p>
          <a:p>
            <a:pPr lvl="1"/>
            <a:r>
              <a:rPr lang="en-US" dirty="0" smtClean="0"/>
              <a:t>Use extension .</a:t>
            </a:r>
            <a:r>
              <a:rPr lang="en-US" dirty="0" err="1" smtClean="0"/>
              <a:t>cpp</a:t>
            </a:r>
            <a:endParaRPr lang="en-US" dirty="0" smtClean="0"/>
          </a:p>
          <a:p>
            <a:r>
              <a:rPr lang="en-US" dirty="0" smtClean="0"/>
              <a:t>Template</a:t>
            </a:r>
            <a:r>
              <a:rPr lang="en-US" dirty="0" smtClean="0">
                <a:sym typeface="Wingdings"/>
              </a:rPr>
              <a:t>&lt;None&gt;</a:t>
            </a:r>
          </a:p>
          <a:p>
            <a:r>
              <a:rPr lang="en-US" dirty="0" smtClean="0">
                <a:sym typeface="Wingdings"/>
              </a:rPr>
              <a:t>Finish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72" y="1489586"/>
            <a:ext cx="6201453" cy="5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4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a project</a:t>
            </a:r>
          </a:p>
          <a:p>
            <a:pPr lvl="1"/>
            <a:r>
              <a:rPr lang="en-US" dirty="0" smtClean="0"/>
              <a:t>Right-click on project &gt; Build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47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2206625" cy="3649133"/>
          </a:xfrm>
        </p:spPr>
        <p:txBody>
          <a:bodyPr/>
          <a:lstStyle/>
          <a:p>
            <a:r>
              <a:rPr lang="en-US" dirty="0" smtClean="0"/>
              <a:t>To Run a project for the first time:</a:t>
            </a:r>
          </a:p>
          <a:p>
            <a:r>
              <a:rPr lang="en-US" dirty="0" smtClean="0"/>
              <a:t>Add New Launch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26" y="738238"/>
            <a:ext cx="79248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9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8753167" cy="3649133"/>
          </a:xfrm>
        </p:spPr>
        <p:txBody>
          <a:bodyPr/>
          <a:lstStyle/>
          <a:p>
            <a:r>
              <a:rPr lang="en-US" dirty="0" smtClean="0"/>
              <a:t>Launch mode: Run/Debug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Config</a:t>
            </a:r>
            <a:r>
              <a:rPr lang="en-US" dirty="0" smtClean="0"/>
              <a:t> Type: C/C++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80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8753167" cy="3649133"/>
          </a:xfrm>
        </p:spPr>
        <p:txBody>
          <a:bodyPr/>
          <a:lstStyle/>
          <a:p>
            <a:r>
              <a:rPr lang="en-US" dirty="0" smtClean="0"/>
              <a:t>Name: anything</a:t>
            </a:r>
          </a:p>
          <a:p>
            <a:r>
              <a:rPr lang="en-US" dirty="0" smtClean="0"/>
              <a:t>Project: Name of project (auto filled)</a:t>
            </a:r>
          </a:p>
          <a:p>
            <a:r>
              <a:rPr lang="en-US" dirty="0" smtClean="0"/>
              <a:t>C/C++ Application: Debug/&lt;</a:t>
            </a:r>
            <a:r>
              <a:rPr lang="en-US" dirty="0" err="1" smtClean="0"/>
              <a:t>project_name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Now you can click Run (the green play button icon)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81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Eclipse make a program that: </a:t>
                </a:r>
              </a:p>
              <a:p>
                <a:pPr lvl="1"/>
                <a:r>
                  <a:rPr lang="en-US" dirty="0"/>
                  <a:t>P</a:t>
                </a:r>
                <a:r>
                  <a:rPr lang="en-US" dirty="0" smtClean="0"/>
                  <a:t>rompts the user for 3 coordinates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Converts these spherical coordinates into Cartesian coordinates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𝑧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Print the results out to 2 decimal places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77381" y="4807974"/>
                <a:ext cx="3657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81" y="4807974"/>
                <a:ext cx="3657600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12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c++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448808" cy="3649133"/>
          </a:xfrm>
        </p:spPr>
        <p:txBody>
          <a:bodyPr>
            <a:normAutofit/>
          </a:bodyPr>
          <a:lstStyle/>
          <a:p>
            <a:r>
              <a:rPr lang="en-US" dirty="0" smtClean="0"/>
              <a:t>C++ is very similar to its predecessor, C</a:t>
            </a:r>
          </a:p>
          <a:p>
            <a:r>
              <a:rPr lang="en-US" dirty="0" smtClean="0"/>
              <a:t>Unlike C, C++ is </a:t>
            </a:r>
            <a:r>
              <a:rPr lang="en-US" i="1" dirty="0" smtClean="0"/>
              <a:t>object oriented</a:t>
            </a:r>
          </a:p>
          <a:p>
            <a:pPr lvl="1"/>
            <a:r>
              <a:rPr lang="en-US" dirty="0" smtClean="0"/>
              <a:t>More on this later in the semester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10" y="2065867"/>
            <a:ext cx="7815680" cy="29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0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VS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an </a:t>
            </a:r>
            <a:r>
              <a:rPr lang="en-US" i="1" dirty="0" smtClean="0"/>
              <a:t>interpreted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Code is read and translated at runtime</a:t>
            </a:r>
          </a:p>
          <a:p>
            <a:pPr lvl="1"/>
            <a:r>
              <a:rPr lang="en-US" dirty="0" smtClean="0"/>
              <a:t>Can have syntax errors at runtime</a:t>
            </a:r>
          </a:p>
          <a:p>
            <a:r>
              <a:rPr lang="en-US" dirty="0" smtClean="0"/>
              <a:t>C++ is translated/compiled</a:t>
            </a:r>
            <a:r>
              <a:rPr lang="en-US" i="1" dirty="0"/>
              <a:t> </a:t>
            </a:r>
            <a:r>
              <a:rPr lang="en-US" i="1" dirty="0" smtClean="0"/>
              <a:t>before</a:t>
            </a:r>
            <a:r>
              <a:rPr lang="en-US" dirty="0" smtClean="0"/>
              <a:t> running the program</a:t>
            </a:r>
          </a:p>
          <a:p>
            <a:pPr lvl="1"/>
            <a:r>
              <a:rPr lang="en-US" dirty="0" smtClean="0"/>
              <a:t>Syntax errors are found during compilation (before running)</a:t>
            </a:r>
          </a:p>
          <a:p>
            <a:pPr lvl="1"/>
            <a:r>
              <a:rPr lang="en-US" dirty="0" smtClean="0"/>
              <a:t>Run: executable file is loaded into memory, then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VS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5346289" cy="3649133"/>
          </a:xfrm>
        </p:spPr>
        <p:txBody>
          <a:bodyPr/>
          <a:lstStyle/>
          <a:p>
            <a:r>
              <a:rPr lang="en-US" dirty="0" smtClean="0"/>
              <a:t>Python is optimized for ease of use and fast program </a:t>
            </a:r>
            <a:r>
              <a:rPr lang="en-US" u="sng" dirty="0" smtClean="0"/>
              <a:t>writing</a:t>
            </a:r>
            <a:endParaRPr lang="en-US" dirty="0" smtClean="0"/>
          </a:p>
          <a:p>
            <a:r>
              <a:rPr lang="en-US" dirty="0" smtClean="0"/>
              <a:t>C++ is optimized for fast program </a:t>
            </a:r>
            <a:r>
              <a:rPr lang="en-US" u="sng" dirty="0" smtClean="0"/>
              <a:t>execution</a:t>
            </a:r>
            <a:endParaRPr lang="en-US" dirty="0" smtClean="0"/>
          </a:p>
          <a:p>
            <a:pPr lvl="1"/>
            <a:r>
              <a:rPr lang="en-US" dirty="0"/>
              <a:t>A C++ program will run somewhere from </a:t>
            </a:r>
            <a:r>
              <a:rPr lang="en-US" b="1" dirty="0"/>
              <a:t>3 to 300+</a:t>
            </a:r>
            <a:r>
              <a:rPr lang="en-US" dirty="0"/>
              <a:t> times faster </a:t>
            </a:r>
            <a:r>
              <a:rPr lang="en-US" dirty="0" smtClean="0"/>
              <a:t>than the </a:t>
            </a:r>
            <a:r>
              <a:rPr lang="en-US" dirty="0"/>
              <a:t>same program running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374" y="2401460"/>
            <a:ext cx="5565058" cy="3130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67" y="3158336"/>
            <a:ext cx="465247" cy="523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014" y="3327721"/>
            <a:ext cx="465247" cy="5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Working with large datasets</a:t>
            </a:r>
          </a:p>
          <a:p>
            <a:r>
              <a:rPr lang="en-US" dirty="0" smtClean="0"/>
              <a:t>Live interactions with hardware</a:t>
            </a:r>
          </a:p>
          <a:p>
            <a:r>
              <a:rPr lang="en-US" dirty="0" smtClean="0"/>
              <a:t>Many browsers and operating systems are built with C++</a:t>
            </a:r>
          </a:p>
          <a:p>
            <a:r>
              <a:rPr lang="en-US" dirty="0" smtClean="0"/>
              <a:t>Is speed important? And/or is direct control over computer resources important?</a:t>
            </a:r>
          </a:p>
          <a:p>
            <a:pPr lvl="1"/>
            <a:r>
              <a:rPr lang="en-US" dirty="0" smtClean="0"/>
              <a:t>C++ is a good solution</a:t>
            </a:r>
          </a:p>
          <a:p>
            <a:r>
              <a:rPr lang="en-US" dirty="0" smtClean="0"/>
              <a:t>Smaller program? Speed not an issue? Need a solution written quickly?</a:t>
            </a:r>
          </a:p>
          <a:p>
            <a:pPr lvl="1"/>
            <a:r>
              <a:rPr lang="en-US" dirty="0" smtClean="0"/>
              <a:t>Python,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60" y="2425171"/>
            <a:ext cx="8991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651</TotalTime>
  <Words>1520</Words>
  <Application>Microsoft Macintosh PowerPoint</Application>
  <PresentationFormat>Widescreen</PresentationFormat>
  <Paragraphs>316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Calibri</vt:lpstr>
      <vt:lpstr>Calibri Light</vt:lpstr>
      <vt:lpstr>Cambria Math</vt:lpstr>
      <vt:lpstr>Consolas</vt:lpstr>
      <vt:lpstr>Courier</vt:lpstr>
      <vt:lpstr>Mangal</vt:lpstr>
      <vt:lpstr>Wingdings</vt:lpstr>
      <vt:lpstr>Arial</vt:lpstr>
      <vt:lpstr>Celestial</vt:lpstr>
      <vt:lpstr>Intro To C++</vt:lpstr>
      <vt:lpstr>Lecture outline</vt:lpstr>
      <vt:lpstr>HOW does c++ Work?</vt:lpstr>
      <vt:lpstr>HOW does c++ Work?</vt:lpstr>
      <vt:lpstr>HOW does c++ Work?</vt:lpstr>
      <vt:lpstr>C++ VS Python</vt:lpstr>
      <vt:lpstr>C++ VS Python</vt:lpstr>
      <vt:lpstr>USES of C++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Main()</vt:lpstr>
      <vt:lpstr>A note on style</vt:lpstr>
      <vt:lpstr>Declaring and using variables</vt:lpstr>
      <vt:lpstr>Declaring and using variables</vt:lpstr>
      <vt:lpstr>Declaring and using variables</vt:lpstr>
      <vt:lpstr>Access memory address of a variable</vt:lpstr>
      <vt:lpstr>Another Example: Area of a circle</vt:lpstr>
      <vt:lpstr>Another Example: Area of a circle</vt:lpstr>
      <vt:lpstr>Casting variables</vt:lpstr>
      <vt:lpstr>Exercise: Radar speed trap</vt:lpstr>
      <vt:lpstr>C++ Data types</vt:lpstr>
      <vt:lpstr>C++ Math Operations</vt:lpstr>
      <vt:lpstr>C++ Math Operations</vt:lpstr>
      <vt:lpstr>C++ Math Operations</vt:lpstr>
      <vt:lpstr>C++ Math Library</vt:lpstr>
      <vt:lpstr>Cmath example</vt:lpstr>
      <vt:lpstr>Tired of Writing std:: all the time?</vt:lpstr>
      <vt:lpstr>Output with cout:  #include &lt;iomanip&gt;</vt:lpstr>
      <vt:lpstr>Output with cout:  #include &lt;iomanip&gt;</vt:lpstr>
      <vt:lpstr>Exercise</vt:lpstr>
      <vt:lpstr>Let’s install some software!</vt:lpstr>
      <vt:lpstr>Install a C++ Compiler</vt:lpstr>
      <vt:lpstr>Eclipse C++ IDE (Integrated development environment)</vt:lpstr>
      <vt:lpstr>Eclipse C++ IDE (Integrated development environment)</vt:lpstr>
      <vt:lpstr>PowerPoint Presentation</vt:lpstr>
      <vt:lpstr>PowerPoint Presentation</vt:lpstr>
      <vt:lpstr>Eclipse C++ IDE (Integrated development environment)</vt:lpstr>
      <vt:lpstr>Building and Running</vt:lpstr>
      <vt:lpstr>Building and Running</vt:lpstr>
      <vt:lpstr>Building and Running</vt:lpstr>
      <vt:lpstr>Building and Running</vt:lpstr>
      <vt:lpstr>Exercise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Electromagnetism</dc:title>
  <dc:creator>Microsoft Office User</dc:creator>
  <cp:lastModifiedBy>Microsoft Office User</cp:lastModifiedBy>
  <cp:revision>82</cp:revision>
  <dcterms:created xsi:type="dcterms:W3CDTF">2020-08-28T20:26:00Z</dcterms:created>
  <dcterms:modified xsi:type="dcterms:W3CDTF">2020-09-03T17:51:46Z</dcterms:modified>
</cp:coreProperties>
</file>